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1" r:id="rId4"/>
    <p:sldId id="269" r:id="rId5"/>
    <p:sldId id="257" r:id="rId6"/>
    <p:sldId id="258" r:id="rId7"/>
    <p:sldId id="259" r:id="rId8"/>
    <p:sldId id="264" r:id="rId9"/>
    <p:sldId id="266" r:id="rId10"/>
    <p:sldId id="268" r:id="rId11"/>
  </p:sldIdLst>
  <p:sldSz cx="10160000" cy="7620000"/>
  <p:notesSz cx="6950075" cy="9167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15" autoAdjust="0"/>
    <p:restoredTop sz="90988" autoAdjust="0"/>
  </p:normalViewPr>
  <p:slideViewPr>
    <p:cSldViewPr>
      <p:cViewPr varScale="1">
        <p:scale>
          <a:sx n="60" d="100"/>
          <a:sy n="60" d="100"/>
        </p:scale>
        <p:origin x="-11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84AF17CF-276F-4D33-B974-64D884436D4D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E4AA274E-34BC-4093-BA0D-97FEC7441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D12E77C8-0745-4672-A100-F139ED99BBA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8" tIns="46049" rIns="92098" bIns="460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339B5978-02B2-4669-A1D1-458E245C4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You don’t have time: Add different levels labled to block out the environment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614CB9-97D4-4E2A-96E9-DF56FB031DB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92667" y="1524000"/>
            <a:ext cx="8724053" cy="2032000"/>
          </a:xfrm>
          <a:ln>
            <a:noFill/>
          </a:ln>
        </p:spPr>
        <p:txBody>
          <a:bodyPr vert="horz" tIns="0" rIns="203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92667" y="3587262"/>
            <a:ext cx="8727440" cy="1947333"/>
          </a:xfrm>
        </p:spPr>
        <p:txBody>
          <a:bodyPr lIns="0" rIns="20320"/>
          <a:lstStyle>
            <a:lvl1pPr marL="0" marR="50799" indent="0" algn="r">
              <a:buNone/>
              <a:defRPr>
                <a:solidFill>
                  <a:schemeClr val="tx1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DAD-60D8-4CDA-8A52-75438D63A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9AA-B411-4B23-87D5-5687D3244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016002"/>
            <a:ext cx="2286000" cy="579084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16002"/>
            <a:ext cx="6688667" cy="579084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6364-B883-4F9A-A9E5-5931B9E9D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8000" y="305154"/>
            <a:ext cx="9144000" cy="6501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83E8-2E3C-4675-94FC-2CA507C78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AE2-8EA9-4EDE-BA17-48E5CDCA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" y="1463040"/>
            <a:ext cx="8636000" cy="151384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280" y="3005182"/>
            <a:ext cx="8636000" cy="1677458"/>
          </a:xfrm>
        </p:spPr>
        <p:txBody>
          <a:bodyPr lIns="50799" rIns="50799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7C82-680B-4A15-BBF2-88ED2846E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6853-A4A4-4AB6-B8A2-2C2BAAC3E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 tIns="50799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61387"/>
            <a:ext cx="4489098" cy="732613"/>
          </a:xfrm>
        </p:spPr>
        <p:txBody>
          <a:bodyPr lIns="50799" tIns="0" rIns="50799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1140" y="2066397"/>
            <a:ext cx="4490861" cy="727603"/>
          </a:xfrm>
        </p:spPr>
        <p:txBody>
          <a:bodyPr lIns="50799" tIns="0" rIns="50799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94000"/>
            <a:ext cx="4489098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794000"/>
            <a:ext cx="4490861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8CE4-2CC9-47F2-8411-C49BE81AD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228667" cy="1270000"/>
          </a:xfrm>
        </p:spPr>
        <p:txBody>
          <a:bodyPr vert="horz" tIns="5079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1AD3-2CB1-466B-8E31-528C5FB61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D384-A8EB-48E0-8B79-285331AAD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2"/>
            <a:ext cx="3048000" cy="129116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862667"/>
            <a:ext cx="3048000" cy="5080000"/>
          </a:xfrm>
        </p:spPr>
        <p:txBody>
          <a:bodyPr lIns="20320" rIns="20320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72278" y="1862667"/>
            <a:ext cx="5679722" cy="50800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8EC3-FB4F-4A12-814F-8CC63C57D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517503" y="1231197"/>
            <a:ext cx="5842000" cy="4572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93482" y="5955299"/>
            <a:ext cx="172720" cy="17272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307774"/>
            <a:ext cx="2458720" cy="1758468"/>
          </a:xfrm>
        </p:spPr>
        <p:txBody>
          <a:bodyPr vert="horz" lIns="50799" tIns="50799" rIns="50799" bIns="50799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3143094"/>
            <a:ext cx="2455333" cy="2421467"/>
          </a:xfrm>
        </p:spPr>
        <p:txBody>
          <a:bodyPr lIns="71119" rIns="50799" bIns="50799" anchor="t"/>
          <a:lstStyle>
            <a:lvl1pPr marL="0" indent="0" algn="l">
              <a:spcBef>
                <a:spcPts val="278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4667" y="7062612"/>
            <a:ext cx="677333" cy="405694"/>
          </a:xfrm>
        </p:spPr>
        <p:txBody>
          <a:bodyPr/>
          <a:lstStyle/>
          <a:p>
            <a:fld id="{3F36D523-863B-4249-AB4E-26290B5ED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73103" y="1332797"/>
            <a:ext cx="5130800" cy="43688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84" y="6462889"/>
            <a:ext cx="10181167" cy="1157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68333" y="6910917"/>
            <a:ext cx="5291667" cy="7090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84" y="-7938"/>
            <a:ext cx="10181167" cy="1157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68333" y="-7937"/>
            <a:ext cx="5291667" cy="7090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  <a:prstGeom prst="rect">
            <a:avLst/>
          </a:prstGeom>
        </p:spPr>
        <p:txBody>
          <a:bodyPr vert="horz" lIns="0" tIns="50799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8000" y="2150533"/>
            <a:ext cx="9144000" cy="4876800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63334" y="7062612"/>
            <a:ext cx="3725333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05333" y="7062612"/>
            <a:ext cx="846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58848D-C63A-45A0-91F2-5D499FEAE7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1130" y="224898"/>
            <a:ext cx="10200609" cy="7213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4797" indent="-30479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1193" indent="-27431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indent="-27431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20787" indent="-23367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84" indent="-23367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0381" indent="-23367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579" indent="-20319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38376" indent="-203198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indent="-20319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ding-nemo-ray.jpg"/>
          <p:cNvPicPr>
            <a:picLocks noChangeAspect="1"/>
          </p:cNvPicPr>
          <p:nvPr/>
        </p:nvPicPr>
        <p:blipFill>
          <a:blip r:embed="rId2" cstate="print">
            <a:lum contrast="-67000"/>
          </a:blip>
          <a:stretch>
            <a:fillRect/>
          </a:stretch>
        </p:blipFill>
        <p:spPr>
          <a:xfrm>
            <a:off x="1041400" y="1295400"/>
            <a:ext cx="7809338" cy="51435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Rectangle 3"/>
          <p:cNvSpPr/>
          <p:nvPr/>
        </p:nvSpPr>
        <p:spPr>
          <a:xfrm>
            <a:off x="584200" y="2667000"/>
            <a:ext cx="8839200" cy="11447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Collaboration: Don’t Get Lost in the Sea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57250" y="0"/>
            <a:ext cx="8794750" cy="42545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Outline of Presentation  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7650" y="609600"/>
            <a:ext cx="9709150" cy="7850188"/>
          </a:xfrm>
        </p:spPr>
        <p:txBody>
          <a:bodyPr lIns="0" tIns="0" rIns="0" bIns="0">
            <a:normAutofit/>
          </a:bodyPr>
          <a:lstStyle/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Our objectives for the session</a:t>
            </a:r>
            <a:endParaRPr lang="en-US" sz="2000" dirty="0"/>
          </a:p>
          <a:p>
            <a:pPr marL="857250" lvl="2" indent="-28575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Define the Collaborative Process.</a:t>
            </a:r>
            <a:endParaRPr lang="en-US" sz="2000" dirty="0"/>
          </a:p>
          <a:p>
            <a:pPr marL="857250" lvl="2" indent="-28575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Show how the collaborative process benefits students and staff.</a:t>
            </a:r>
            <a:endParaRPr lang="en-US" sz="2000" dirty="0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Common barriers for collaboration  Obj. 1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tests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time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curriculum</a:t>
            </a:r>
            <a:endParaRPr lang="en-US" sz="2000" dirty="0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Tests- "Fish for Facts"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Please read the fish you catch and discuss with your table.</a:t>
            </a:r>
            <a:endParaRPr lang="en-US" sz="2000" dirty="0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Time-  What we are not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"We are not" slides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We value your time!</a:t>
            </a:r>
            <a:endParaRPr lang="en-US" sz="2000" dirty="0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Curriculum-  What Collaboration Looks like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One Teaching One Supporting:  Liz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Center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Teaching:Liz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Parallel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Teaching:Jen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Alternate Teaching: Kathy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Team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Teaching:Jen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Team Teaching: Kathy</a:t>
            </a:r>
            <a:endParaRPr lang="en-US" sz="2000" dirty="0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Next Steps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Raffle/ Let us help with that lesson you dislike, can't get to, want to jazz up: Kathy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Share half sheet of resources/ support: Liz</a:t>
            </a:r>
            <a:endParaRPr lang="en-US" sz="2000" dirty="0"/>
          </a:p>
          <a:p>
            <a:pPr marL="1714500" lvl="4" indent="-2286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 Evaluation Piece: Jen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 Today will be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2643" lvl="1" indent="-5143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Define the collaborative Process.</a:t>
            </a:r>
          </a:p>
          <a:p>
            <a:pPr marL="882643" lvl="1" indent="-5143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v"/>
            </a:pPr>
            <a:endParaRPr lang="en-US" sz="4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82643" lvl="1" indent="-5143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Show how the collaborative process benefits students and staff.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Collaboration?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underwater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0160000" cy="7620000"/>
          </a:xfrm>
          <a:noFill/>
        </p:spPr>
      </p:pic>
      <p:grpSp>
        <p:nvGrpSpPr>
          <p:cNvPr id="57" name="Group 56"/>
          <p:cNvGrpSpPr/>
          <p:nvPr/>
        </p:nvGrpSpPr>
        <p:grpSpPr>
          <a:xfrm>
            <a:off x="0" y="990600"/>
            <a:ext cx="10160000" cy="6629400"/>
            <a:chOff x="8128000" y="448733"/>
            <a:chExt cx="10160000" cy="6629400"/>
          </a:xfrm>
        </p:grpSpPr>
        <p:pic>
          <p:nvPicPr>
            <p:cNvPr id="3079" name="Picture 7" descr="MC900058155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28000" y="2590800"/>
              <a:ext cx="10160000" cy="4487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7" name="Picture 45" descr="MC900058155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28000" y="448733"/>
              <a:ext cx="10160000" cy="4487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-381000" y="381000"/>
            <a:ext cx="10541000" cy="3217333"/>
            <a:chOff x="0" y="2496"/>
            <a:chExt cx="5976" cy="1824"/>
          </a:xfrm>
        </p:grpSpPr>
        <p:pic>
          <p:nvPicPr>
            <p:cNvPr id="3" name="Picture 9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278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14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2" y="2496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12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2" y="2880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3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626869">
              <a:off x="1152" y="2880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30" descr="MC900350631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688"/>
              <a:ext cx="1053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6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7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0" y="2640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9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44635">
              <a:off x="1056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37" descr="MC900350631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6" y="2496"/>
              <a:ext cx="1053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38" descr="MC900350631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2" y="2976"/>
              <a:ext cx="1053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15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8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8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2" y="2592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40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2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41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52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42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72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43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8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36" descr="MC900133463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1200" y="1676400"/>
            <a:ext cx="3899959" cy="506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-381000" y="2438400"/>
            <a:ext cx="10541000" cy="3217333"/>
            <a:chOff x="0" y="2496"/>
            <a:chExt cx="5976" cy="1824"/>
          </a:xfrm>
        </p:grpSpPr>
        <p:pic>
          <p:nvPicPr>
            <p:cNvPr id="41" name="Picture 9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278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4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2" y="2496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2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2" y="2880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3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626869">
              <a:off x="1152" y="2880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30" descr="MC900350631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688"/>
              <a:ext cx="1053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6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7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0" y="2640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9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44635">
              <a:off x="1056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37" descr="MC900350631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6" y="2496"/>
              <a:ext cx="1053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38" descr="MC900350631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2" y="2976"/>
              <a:ext cx="1053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5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8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8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2" y="2592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40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2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1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52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42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72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43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8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Rectangle 57"/>
          <p:cNvSpPr/>
          <p:nvPr/>
        </p:nvSpPr>
        <p:spPr>
          <a:xfrm>
            <a:off x="0" y="0"/>
            <a:ext cx="995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Schools are Busy Places With Many Distractions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-381000" y="4402667"/>
            <a:ext cx="10541000" cy="3217333"/>
            <a:chOff x="0" y="2496"/>
            <a:chExt cx="5976" cy="1824"/>
          </a:xfrm>
        </p:grpSpPr>
        <p:pic>
          <p:nvPicPr>
            <p:cNvPr id="24" name="Picture 9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278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2" y="2496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2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2" y="2880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3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626869">
              <a:off x="1152" y="2880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0" descr="MC900350631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688"/>
              <a:ext cx="1053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6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7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0" y="2640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9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44635">
              <a:off x="1056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7" descr="MC900350631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6" y="2496"/>
              <a:ext cx="1053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8" descr="MC900350631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2" y="2976"/>
              <a:ext cx="1053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5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8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8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2" y="2592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0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2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1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52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2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72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3" descr="MC900358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8" y="3174"/>
              <a:ext cx="112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Rectangle 58"/>
          <p:cNvSpPr/>
          <p:nvPr/>
        </p:nvSpPr>
        <p:spPr>
          <a:xfrm>
            <a:off x="-1168400" y="6358116"/>
            <a:ext cx="658368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600" b="1" cap="none" spc="0" dirty="0" smtClean="0">
                <a:ln w="11430"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Testing</a:t>
            </a:r>
            <a:endParaRPr lang="en-US" sz="7600" b="1" cap="none" spc="0" dirty="0">
              <a:ln w="11430"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65400" y="4267200"/>
            <a:ext cx="233269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600" b="1" cap="none" spc="0" dirty="0" smtClean="0">
                <a:ln w="11430"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</a:t>
            </a:r>
            <a:endParaRPr lang="en-US" sz="7600" b="1" cap="none" spc="0" dirty="0">
              <a:ln w="11430"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32200" y="1905000"/>
            <a:ext cx="49039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b="1" cap="none" spc="0" dirty="0" smtClean="0">
                <a:ln w="1905"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Curriculum</a:t>
            </a:r>
            <a:endParaRPr lang="en-US" sz="7200" b="1" cap="none" spc="0" dirty="0">
              <a:ln w="1905"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59" grpId="1"/>
      <p:bldP spid="59" grpId="2"/>
      <p:bldP spid="59" grpId="3"/>
      <p:bldP spid="60" grpId="0"/>
      <p:bldP spid="60" grpId="1"/>
      <p:bldP spid="60" grpId="2"/>
      <p:bldP spid="60" grpId="3"/>
      <p:bldP spid="61" grpId="0" build="allAtOnce"/>
      <p:bldP spid="61" grpId="1" build="allAtOnce"/>
      <p:bldP spid="6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What we are not...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1419225"/>
            <a:ext cx="4811713" cy="3163888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57250" y="4935538"/>
            <a:ext cx="737076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...looking to overpower you and have you do things </a:t>
            </a:r>
            <a:r>
              <a:rPr lang="en-US" sz="3700" dirty="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way!! 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We want to support your curriculum.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1425575"/>
            <a:ext cx="3768725" cy="323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charset="0"/>
              </a:rPr>
              <a:t>What we are not...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498600" y="5181600"/>
            <a:ext cx="7467600" cy="2057400"/>
          </a:xfrm>
        </p:spPr>
        <p:txBody>
          <a:bodyPr lIns="0" tIns="0" rIns="0" bIns="0"/>
          <a:lstStyle/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We are focused on empowering learners for the 21st century and  always are looking for new ideas, resources, and inquiry opportunities.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25600"/>
            <a:ext cx="4416425" cy="3095625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775200" y="2120900"/>
            <a:ext cx="5121275" cy="197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Gill - the veteran know-it-all who always does things the same way.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charset="0"/>
              </a:rPr>
              <a:t>What we are not...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233363" y="1816100"/>
            <a:ext cx="4951412" cy="6135688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Crush - The laid-back turtle.....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just </a:t>
            </a:r>
            <a:r>
              <a:rPr lang="en-US" sz="2700" dirty="0" err="1">
                <a:solidFill>
                  <a:srgbClr val="000000"/>
                </a:solidFill>
                <a:latin typeface="Arial" charset="0"/>
              </a:rPr>
              <a:t>chillin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' in the library doing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our own thing.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1398588"/>
            <a:ext cx="3949700" cy="30686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98600" y="50292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We want to make connections with your curriculum.  We want to be a part of planning, supporting and implementing content and literacy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ding-nemo-ray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914400"/>
            <a:ext cx="10181062" cy="6705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charset="0"/>
              </a:rPr>
              <a:t>Wrap-Up:  Together, We Swim Together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Together!</a:t>
            </a:r>
            <a:br>
              <a:rPr lang="en-US" sz="2700">
                <a:solidFill>
                  <a:srgbClr val="000000"/>
                </a:solidFill>
                <a:latin typeface="Arial" charset="0"/>
              </a:rPr>
            </a:br>
            <a:r>
              <a:rPr lang="en-US" sz="2700">
                <a:solidFill>
                  <a:srgbClr val="000000"/>
                </a:solidFill>
                <a:latin typeface="Arial" charset="0"/>
              </a:rPr>
              <a:t>We swim together!</a:t>
            </a:r>
            <a:br>
              <a:rPr lang="en-US" sz="2700">
                <a:solidFill>
                  <a:srgbClr val="000000"/>
                </a:solidFill>
                <a:latin typeface="Arial" charset="0"/>
              </a:rPr>
            </a:br>
            <a:r>
              <a:rPr lang="en-US" sz="2700">
                <a:solidFill>
                  <a:srgbClr val="000000"/>
                </a:solidFill>
                <a:latin typeface="Arial" charset="0"/>
              </a:rPr>
              <a:t>  Collaboration is the secret to our success</a:t>
            </a:r>
            <a:endParaRPr lang="en-US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Together!</a:t>
            </a:r>
            <a:br>
              <a:rPr lang="en-US" sz="2700">
                <a:solidFill>
                  <a:srgbClr val="000000"/>
                </a:solidFill>
                <a:latin typeface="Arial" charset="0"/>
              </a:rPr>
            </a:br>
            <a:r>
              <a:rPr lang="en-US" sz="2700">
                <a:solidFill>
                  <a:srgbClr val="000000"/>
                </a:solidFill>
                <a:latin typeface="Arial" charset="0"/>
              </a:rPr>
              <a:t>We swim in harmony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300038"/>
            <a:ext cx="9659938" cy="1274762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charset="0"/>
              </a:rPr>
              <a:t> Resources</a:t>
            </a:r>
            <a:r>
              <a:rPr lang="en-US"/>
              <a:t/>
            </a:r>
            <a:br>
              <a:rPr lang="en-US"/>
            </a:br>
            <a:endParaRPr lang="en-US" sz="4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6050" y="1016000"/>
            <a:ext cx="10004425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100">
                <a:solidFill>
                  <a:srgbClr val="000000"/>
                </a:solidFill>
              </a:rPr>
              <a:t>AASL. </a:t>
            </a:r>
            <a:r>
              <a:rPr lang="en-US" sz="2100" i="1">
                <a:solidFill>
                  <a:srgbClr val="000000"/>
                </a:solidFill>
              </a:rPr>
              <a:t>Empowering Learners</a:t>
            </a:r>
            <a:r>
              <a:rPr lang="en-US" sz="2100">
                <a:solidFill>
                  <a:srgbClr val="000000"/>
                </a:solidFill>
              </a:rPr>
              <a:t>. Chicago, IL: American Association of School Librarians, 2009. Print. 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100">
                <a:solidFill>
                  <a:srgbClr val="000000"/>
                </a:solidFill>
              </a:rPr>
              <a:t> 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100">
                <a:solidFill>
                  <a:srgbClr val="000000"/>
                </a:solidFill>
              </a:rPr>
              <a:t>AASL. </a:t>
            </a:r>
            <a:r>
              <a:rPr lang="en-US" sz="2100" i="1">
                <a:solidFill>
                  <a:srgbClr val="000000"/>
                </a:solidFill>
              </a:rPr>
              <a:t>Standards for the 21</a:t>
            </a:r>
            <a:r>
              <a:rPr lang="en-US" sz="2100" i="1" baseline="30000">
                <a:solidFill>
                  <a:srgbClr val="000000"/>
                </a:solidFill>
              </a:rPr>
              <a:t>st</a:t>
            </a:r>
            <a:r>
              <a:rPr lang="en-US" sz="2100" i="1">
                <a:solidFill>
                  <a:srgbClr val="000000"/>
                </a:solidFill>
              </a:rPr>
              <a:t> Century Learner in Action</a:t>
            </a:r>
            <a:r>
              <a:rPr lang="en-US" sz="2100">
                <a:solidFill>
                  <a:srgbClr val="000000"/>
                </a:solidFill>
              </a:rPr>
              <a:t>.  Chicago, IL: American Association of School Librarians, 2009. Print.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100">
                <a:solidFill>
                  <a:srgbClr val="000000"/>
                </a:solidFill>
              </a:rPr>
              <a:t> 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100">
                <a:solidFill>
                  <a:srgbClr val="000000"/>
                </a:solidFill>
              </a:rPr>
              <a:t>Frazier, Dawn. “School Library Media Collaborations: Benefits and Barriers.” </a:t>
            </a:r>
            <a:r>
              <a:rPr lang="en-US" sz="2100" i="1">
                <a:solidFill>
                  <a:srgbClr val="000000"/>
                </a:solidFill>
              </a:rPr>
              <a:t>Library Media Connection.</a:t>
            </a:r>
            <a:r>
              <a:rPr lang="en-US" sz="2100">
                <a:solidFill>
                  <a:srgbClr val="000000"/>
                </a:solidFill>
              </a:rPr>
              <a:t> 29 (2010); 34-36. </a:t>
            </a:r>
            <a:r>
              <a:rPr lang="en-US" sz="2100" i="1">
                <a:solidFill>
                  <a:srgbClr val="000000"/>
                </a:solidFill>
              </a:rPr>
              <a:t>Academic Search Complete. </a:t>
            </a:r>
            <a:r>
              <a:rPr lang="en-US" sz="2100">
                <a:solidFill>
                  <a:srgbClr val="000000"/>
                </a:solidFill>
              </a:rPr>
              <a:t>EBSCO. Web 5 Feb. 2011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100">
                <a:solidFill>
                  <a:srgbClr val="000000"/>
                </a:solidFill>
              </a:rPr>
              <a:t> 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100">
                <a:solidFill>
                  <a:srgbClr val="000000"/>
                </a:solidFill>
              </a:rPr>
              <a:t>Harvey, Carl. “The Teacher’s Take on the School Library Program.” </a:t>
            </a:r>
            <a:r>
              <a:rPr lang="en-US" sz="2100" i="1">
                <a:solidFill>
                  <a:srgbClr val="000000"/>
                </a:solidFill>
              </a:rPr>
              <a:t>School Library Monthly </a:t>
            </a:r>
            <a:r>
              <a:rPr lang="en-US" sz="2100">
                <a:solidFill>
                  <a:srgbClr val="000000"/>
                </a:solidFill>
              </a:rPr>
              <a:t>26 (2009) : 45-47. </a:t>
            </a:r>
            <a:r>
              <a:rPr lang="en-US" sz="2100" i="1">
                <a:solidFill>
                  <a:srgbClr val="000000"/>
                </a:solidFill>
              </a:rPr>
              <a:t>Academic Search Complete</a:t>
            </a:r>
            <a:r>
              <a:rPr lang="en-US" sz="2100">
                <a:solidFill>
                  <a:srgbClr val="000000"/>
                </a:solidFill>
              </a:rPr>
              <a:t>. EBSCO. Web. 5 Feb. 2011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100">
                <a:solidFill>
                  <a:srgbClr val="000000"/>
                </a:solidFill>
              </a:rPr>
              <a:t> 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100">
                <a:solidFill>
                  <a:srgbClr val="000000"/>
                </a:solidFill>
              </a:rPr>
              <a:t>"Library Media Handbook." HCPSS. 2011. Web. 4 February 2011.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100">
                <a:solidFill>
                  <a:srgbClr val="000000"/>
                </a:solidFill>
              </a:rPr>
              <a:t> 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100">
                <a:solidFill>
                  <a:srgbClr val="000000"/>
                </a:solidFill>
              </a:rPr>
              <a:t>Moreillon, Judi. “Show Them What We Do: Strategies for Collaborative Teaching.” </a:t>
            </a:r>
            <a:r>
              <a:rPr lang="en-US" sz="2100" i="1">
                <a:solidFill>
                  <a:srgbClr val="000000"/>
                </a:solidFill>
              </a:rPr>
              <a:t>21</a:t>
            </a:r>
            <a:r>
              <a:rPr lang="en-US" sz="2100" i="1" baseline="30000">
                <a:solidFill>
                  <a:srgbClr val="000000"/>
                </a:solidFill>
              </a:rPr>
              <a:t>st</a:t>
            </a:r>
            <a:r>
              <a:rPr lang="en-US" sz="2100" i="1">
                <a:solidFill>
                  <a:srgbClr val="000000"/>
                </a:solidFill>
              </a:rPr>
              <a:t> –Century Learning in School Libraries </a:t>
            </a:r>
            <a:r>
              <a:rPr lang="en-US" sz="2100">
                <a:solidFill>
                  <a:srgbClr val="000000"/>
                </a:solidFill>
              </a:rPr>
              <a:t>Ed. Kristin Fontichiaro, Santa Barbara, CA: ABC-CLIO, Inc., 2009.  218-220.  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1975</TotalTime>
  <Words>166</Words>
  <Application>Microsoft Office PowerPoint</Application>
  <PresentationFormat>Custom</PresentationFormat>
  <Paragraphs>73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Our Goals Today will be to…</vt:lpstr>
      <vt:lpstr>What is Collaboration?</vt:lpstr>
      <vt:lpstr>Slide 4</vt:lpstr>
      <vt:lpstr>What we are not...</vt:lpstr>
      <vt:lpstr>What we are not...</vt:lpstr>
      <vt:lpstr>What we are not...</vt:lpstr>
      <vt:lpstr>Wrap-Up:  Together, We Swim Together</vt:lpstr>
      <vt:lpstr> Resources </vt:lpstr>
      <vt:lpstr>Outline of Presentation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Jennifer L Hamilton</cp:lastModifiedBy>
  <cp:revision>38</cp:revision>
  <dcterms:created xsi:type="dcterms:W3CDTF">2004-05-06T09:28:21Z</dcterms:created>
  <dcterms:modified xsi:type="dcterms:W3CDTF">2011-03-07T21:44:30Z</dcterms:modified>
</cp:coreProperties>
</file>